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C31"/>
    <a:srgbClr val="701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726"/>
  </p:normalViewPr>
  <p:slideViewPr>
    <p:cSldViewPr snapToGrid="0" snapToObjects="1">
      <p:cViewPr varScale="1">
        <p:scale>
          <a:sx d="100" n="165"/>
          <a:sy d="100" n="165"/>
        </p:scale>
        <p:origin x="560" y="176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1" Type="http://schemas.openxmlformats.org/officeDocument/2006/relationships/viewProps" Target="viewProps.xml" /><Relationship Id="rId3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3" Type="http://schemas.openxmlformats.org/officeDocument/2006/relationships/tableStyles" Target="tableStyles.xml" /><Relationship Id="rId3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722" y="565689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14605"/>
            <a:ext cx="9089756" cy="3914289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514350" indent="-284163">
              <a:spcBef>
                <a:spcPts val="0"/>
              </a:spcBef>
              <a:tabLst/>
              <a:defRPr sz="1600"/>
            </a:lvl2pPr>
            <a:lvl3pPr marL="692150" indent="-177800">
              <a:spcBef>
                <a:spcPts val="0"/>
              </a:spcBef>
              <a:tabLst/>
              <a:defRPr sz="1400"/>
            </a:lvl3pPr>
            <a:lvl4pPr marL="914400" indent="-222250">
              <a:spcBef>
                <a:spcPts val="0"/>
              </a:spcBef>
              <a:tabLst/>
              <a:defRPr sz="1400"/>
            </a:lvl4pPr>
            <a:lvl5pPr marL="1146175" indent="-231775">
              <a:spcBef>
                <a:spcPts val="0"/>
              </a:spcBef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21556"/>
          </a:xfrm>
        </p:spPr>
        <p:txBody>
          <a:bodyPr anchor="t">
            <a:normAutofit/>
          </a:bodyPr>
          <a:lstStyle>
            <a:lvl1pPr algn="l">
              <a:defRPr sz="24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1649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>
            <a:lvl1pPr algn="l">
              <a:defRPr b="0">
                <a:solidFill>
                  <a:srgbClr val="FDCC3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0" y="662663"/>
            <a:ext cx="6010759" cy="4480837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460375" indent="-230188">
              <a:tabLst/>
              <a:defRPr sz="1600"/>
            </a:lvl2pPr>
            <a:lvl3pPr marL="630238" indent="-169863">
              <a:tabLst/>
              <a:defRPr sz="1400"/>
            </a:lvl3pPr>
            <a:lvl4pPr marL="914400" indent="-284163">
              <a:tabLst/>
              <a:defRPr sz="1400"/>
            </a:lvl4pPr>
            <a:lvl5pPr marL="1146175" indent="-231775">
              <a:tabLst/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9580" y="662664"/>
            <a:ext cx="2790986" cy="4480836"/>
          </a:xfrm>
        </p:spPr>
        <p:txBody>
          <a:bodyPr>
            <a:normAutofit/>
          </a:bodyPr>
          <a:lstStyle>
            <a:lvl1pPr marL="342900" indent="-3429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937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6125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987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0150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30188" lvl="0" indent="-230188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460375" lvl="1" indent="-230188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Second level</a:t>
            </a:r>
          </a:p>
          <a:p>
            <a:pPr marL="630238" lvl="2" indent="-169863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Third level</a:t>
            </a:r>
          </a:p>
          <a:p>
            <a:pPr marL="914400" lvl="3" indent="-284163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Fourth level</a:t>
            </a:r>
          </a:p>
          <a:p>
            <a:pPr marL="1146175" lvl="4" indent="-231775" algn="l" defTabSz="342900" rtl="0" eaLnBrk="1" latinLnBrk="0" hangingPunct="1">
              <a:spcBef>
                <a:spcPct val="20000"/>
              </a:spcBef>
              <a:buFont typeface="Arial"/>
              <a:buChar char="»"/>
              <a:tabLst/>
            </a:pPr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1" y="802623"/>
            <a:ext cx="4435799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201" y="1282444"/>
            <a:ext cx="4435799" cy="3305054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3514" y="823389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514" y="1303210"/>
            <a:ext cx="4041775" cy="3284288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1538"/>
          </a:xfrm>
        </p:spPr>
        <p:txBody>
          <a:bodyPr anchor="t" anchorCtr="0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60804"/>
            <a:ext cx="5238426" cy="38064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960803"/>
            <a:ext cx="3541363" cy="351829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490" y="102393"/>
            <a:ext cx="8934774" cy="582780"/>
          </a:xfrm>
          <a:prstGeom prst="rect">
            <a:avLst/>
          </a:prstGeom>
          <a:solidFill>
            <a:srgbClr val="70121D"/>
          </a:solidFill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77489" y="781696"/>
            <a:ext cx="8934773" cy="3914289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kern="1200" sz="2800">
          <a:solidFill>
            <a:srgbClr val="FDCC3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ts val="0"/>
        </a:spcBef>
        <a:buFont typeface="Arial"/>
        <a:buChar char="•"/>
        <a:defRPr b="0"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ts val="0"/>
        </a:spcBef>
        <a:buFont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ts val="0"/>
        </a:spcBef>
        <a:buFont typeface="Arial"/>
        <a:buChar char="»"/>
        <a:defRPr kern="1200" sz="16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13 - Multifactor ANOVA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55722" y="565689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Bill Perry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Effects of sea urchin grazing on biomass of filamentous algae:</a:t>
            </a:r>
          </a:p>
          <a:p>
            <a:pPr lvl="0"/>
            <a:r>
              <a:rPr/>
              <a:t>4 levels of urchin grazing: none, L, M, H</a:t>
            </a:r>
          </a:p>
          <a:p>
            <a:pPr lvl="0"/>
            <a:r>
              <a:rPr/>
              <a:t>4 patches of rocky bottom (3-4 m2) nested in each level of grazing</a:t>
            </a:r>
          </a:p>
          <a:p>
            <a:pPr lvl="0"/>
            <a:r>
              <a:rPr/>
              <a:t>5 replicate quadrats per patch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Factorial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Effects of light level on growth of seedlings of different size:</a:t>
            </a:r>
          </a:p>
          <a:p>
            <a:pPr lvl="0"/>
            <a:r>
              <a:rPr/>
              <a:t>3 light levels (factor A)</a:t>
            </a:r>
          </a:p>
          <a:p>
            <a:pPr lvl="0"/>
            <a:r>
              <a:rPr/>
              <a:t>3 size classes (factor B)</a:t>
            </a:r>
          </a:p>
          <a:p>
            <a:pPr lvl="0"/>
            <a:r>
              <a:rPr/>
              <a:t>5 replicate seeding in each cell</a:t>
            </a:r>
          </a:p>
        </p:txBody>
      </p:sp>
      <p:pic>
        <p:nvPicPr>
          <p:cNvPr descr="images/clipboard-105737669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93900"/>
            <a:ext cx="2781300" cy="181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Factorial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Effects of food level and tadpole presence on larval salamander growth</a:t>
            </a:r>
          </a:p>
          <a:p>
            <a:pPr lvl="0"/>
            <a:r>
              <a:rPr/>
              <a:t>2 food levels (factor A)</a:t>
            </a:r>
          </a:p>
          <a:p>
            <a:pPr lvl="0"/>
            <a:r>
              <a:rPr/>
              <a:t>presence/absence of tadpoles (factor B)</a:t>
            </a:r>
          </a:p>
          <a:p>
            <a:pPr lvl="0"/>
            <a:r>
              <a:rPr/>
              <a:t>8 replicates in each cell</a:t>
            </a:r>
          </a:p>
        </p:txBody>
      </p:sp>
      <p:pic>
        <p:nvPicPr>
          <p:cNvPr descr="images/clipboard-36978408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54200"/>
            <a:ext cx="2781300" cy="208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Factorial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Effect of season and density on limpet fecundity.</a:t>
            </a:r>
          </a:p>
          <a:p>
            <a:pPr lvl="0"/>
            <a:r>
              <a:rPr/>
              <a:t>2 seasons (factor A)</a:t>
            </a:r>
          </a:p>
          <a:p>
            <a:pPr lvl="0"/>
            <a:r>
              <a:rPr/>
              <a:t>4 density treatments (factor B)</a:t>
            </a:r>
          </a:p>
          <a:p>
            <a:pPr lvl="0"/>
            <a:r>
              <a:rPr/>
              <a:t>3 replicates in each cell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Consider a nested design with:</a:t>
            </a:r>
          </a:p>
          <a:p>
            <a:pPr lvl="0"/>
            <a:r>
              <a:rPr/>
              <a:t>p levels of factor A (i= 1…p) (e.g., 4 grazing levels)</a:t>
            </a:r>
          </a:p>
          <a:p>
            <a:pPr lvl="0"/>
            <a:r>
              <a:rPr/>
              <a:t>q levels of factor B (j= 1…q), nested within each level of A (e.g., 4 - diff. patches per grazing level)</a:t>
            </a:r>
          </a:p>
          <a:p>
            <a:pPr lvl="0"/>
            <a:r>
              <a:rPr/>
              <a:t>n replicates (k= 1…n) in each combination of A and B (5 replicate - quadrats in each patch in each grazing level)</a:t>
            </a:r>
          </a:p>
        </p:txBody>
      </p:sp>
      <p:pic>
        <p:nvPicPr>
          <p:cNvPr descr="images/clipboard-24601534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92900" y="660400"/>
            <a:ext cx="16383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 calculate several means:</a:t>
            </a:r>
          </a:p>
          <a:p>
            <a:pPr lvl="0"/>
            <a:r>
              <a:rPr/>
              <a:t>overall mean (across all levels of A and B)= ȳ;</a:t>
            </a:r>
          </a:p>
          <a:p>
            <a:pPr lvl="0"/>
            <a:r>
              <a:rPr/>
              <a:t>a mean for each level of A (across all levels of B in that A)= ȳi;</a:t>
            </a:r>
          </a:p>
          <a:p>
            <a:pPr lvl="0"/>
            <a:r>
              <a:rPr/>
              <a:t>a mean for each level of B within each A= ȳj(i)</a:t>
            </a:r>
          </a:p>
        </p:txBody>
      </p:sp>
      <p:pic>
        <p:nvPicPr>
          <p:cNvPr descr="images/clipboard-160218344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641600"/>
            <a:ext cx="2781300" cy="50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linear model</a:t>
            </a:r>
          </a:p>
        </p:txBody>
      </p:sp>
      <p:pic>
        <p:nvPicPr>
          <p:cNvPr descr="images/clipboard-147461105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5800" y="609600"/>
            <a:ext cx="77089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 linear model for a nested design is: </a:t>
                </a: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μ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α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j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i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ε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Where: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y</m:t>
                        </m:r>
                      </m:e>
                      <m:sub>
                        <m:r>
                          <m:t>i</m:t>
                        </m:r>
                        <m:r>
                          <m:t>j</m:t>
                        </m:r>
                        <m:r>
                          <m:t>k</m:t>
                        </m:r>
                      </m:sub>
                    </m:sSub>
                  </m:oMath>
                </a14:m>
                <a:r>
                  <a:rPr/>
                  <a:t> is the response variable</a:t>
                </a:r>
              </a:p>
              <a:p>
                <a:pPr lvl="1"/>
                <a:r>
                  <a:rPr/>
                  <a:t>value of the k-th replicate in j-th level of B in the i-th level of A</a:t>
                </a:r>
              </a:p>
              <a:p>
                <a:pPr lvl="1"/>
                <a:r>
                  <a:rPr/>
                  <a:t>(algal biomass in 3rd quadrat, in 2nd patch in low grazing treatment)</a:t>
                </a:r>
              </a:p>
              <a:p>
                <a:pPr lvl="0"/>
                <a14:m>
                  <m:oMath xmlns:m="http://schemas.openxmlformats.org/officeDocument/2006/math">
                    <m:r>
                      <m:t>μ</m:t>
                    </m:r>
                  </m:oMath>
                </a14:m>
                <a:r>
                  <a:rPr/>
                  <a:t> is the overall mean</a:t>
                </a:r>
              </a:p>
              <a:p>
                <a:pPr lvl="1"/>
                <a:r>
                  <a:rPr/>
                  <a:t>(overall average algal biomass)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linear model for a nested design is: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 linear model for a nested design is: </a:t>
                </a: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μ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α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j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i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ε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α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the fixed effect of factor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:r>
                  <a:rPr/>
                  <a:t>(difference between average biomass in all low grazing level quadrats and overall mean)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j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is the random effect of factor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 nested within factor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0"/>
                <a:r>
                  <a:rPr/>
                  <a:t>usually random variable, measuring variance among all possible levels of B within each level of A</a:t>
                </a:r>
              </a:p>
              <a:p>
                <a:pPr lvl="0"/>
                <a:r>
                  <a:rPr/>
                  <a:t>(variance among all possible patches that may have been used in the low grazing treatment)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linear model for a nested design is: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 linear model for a nested design is: </a:t>
                </a: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μ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α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j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i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ε</m:t>
                          </m:r>
                        </m:e>
                        <m:sub>
                          <m:r>
                            <m:t>i</m:t>
                          </m:r>
                          <m:r>
                            <m:t>j</m:t>
                          </m:r>
                          <m:r>
                            <m:t>k</m:t>
                          </m:r>
                        </m:sub>
                      </m:sSub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ε</m:t>
                        </m:r>
                      </m:e>
                      <m:sub>
                        <m:r>
                          <m:t>i</m:t>
                        </m:r>
                        <m:r>
                          <m:t>j</m:t>
                        </m:r>
                        <m:r>
                          <m:t>k</m:t>
                        </m:r>
                      </m:sub>
                    </m:sSub>
                  </m:oMath>
                </a14:m>
                <a:r>
                  <a:rPr/>
                  <a:t> is the error term</a:t>
                </a:r>
              </a:p>
              <a:p>
                <a:pPr lvl="0"/>
                <a:r>
                  <a:rPr/>
                  <a:t>αi: is the effect of the ith level of A: µi- µ</a:t>
                </a:r>
              </a:p>
              <a:p>
                <a:pPr lvl="0"/>
                <a:r>
                  <a:rPr/>
                  <a:t>unexplained variance associated with the kth replicate in jth level of B in the ith level of A</a:t>
                </a:r>
                <a:br/>
              </a:p>
              <a:p>
                <a:pPr lvl="0"/>
                <a:r>
                  <a:rPr/>
                  <a:t>(difference bw observed algal biomass in 3rd quadrat in 2nd patch in low grazing treatment and predicted biomass - average biomass in 2nd patch in low grazing treatment)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12: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ANOVA</a:t>
            </a:r>
          </a:p>
          <a:p>
            <a:pPr lvl="0"/>
            <a:r>
              <a:rPr/>
              <a:t>Analysis of variance: single and multi-factor designs</a:t>
            </a:r>
          </a:p>
          <a:p>
            <a:pPr lvl="0"/>
            <a:r>
              <a:rPr/>
              <a:t>Examples: diatoms, circadian rhythms</a:t>
            </a:r>
          </a:p>
          <a:p>
            <a:pPr lvl="0"/>
            <a:r>
              <a:rPr/>
              <a:t>Predictor variables: fixed vs. random</a:t>
            </a:r>
          </a:p>
          <a:p>
            <a:pPr lvl="0"/>
            <a:r>
              <a:rPr/>
              <a:t>ANOVA model</a:t>
            </a:r>
          </a:p>
          <a:p>
            <a:pPr lvl="0"/>
            <a:r>
              <a:rPr/>
              <a:t>Analysis and partitioning of variance</a:t>
            </a:r>
          </a:p>
          <a:p>
            <a:pPr lvl="0"/>
            <a:r>
              <a:rPr/>
              <a:t>Null hypothesis</a:t>
            </a:r>
          </a:p>
          <a:p>
            <a:pPr lvl="0"/>
            <a:r>
              <a:rPr/>
              <a:t>Assumptions and diagnostics</a:t>
            </a:r>
          </a:p>
          <a:p>
            <a:pPr lvl="0"/>
            <a:r>
              <a:rPr/>
              <a:t>Post F Tests - Tukey and others</a:t>
            </a:r>
          </a:p>
          <a:p>
            <a:pPr lvl="0"/>
            <a:r>
              <a:rPr/>
              <a:t>Reporting the results</a:t>
            </a:r>
          </a:p>
        </p:txBody>
      </p:sp>
      <p:pic>
        <p:nvPicPr>
          <p:cNvPr descr="images/clipboard-16427689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825500"/>
            <a:ext cx="27813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analysis of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 before, partition the variance in the response variable using SS SSA is SS of differences between means in each level of A and overall mean</a:t>
            </a:r>
          </a:p>
        </p:txBody>
      </p:sp>
      <p:pic>
        <p:nvPicPr>
          <p:cNvPr descr="images/clipboard-121987093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84400"/>
            <a:ext cx="27813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Multifactor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SSB is SS of difference between means in each level of B and the mean of corresponding level of A summed across levels of A</a:t>
            </a:r>
          </a:p>
        </p:txBody>
      </p:sp>
      <p:pic>
        <p:nvPicPr>
          <p:cNvPr descr="images/clipboard-24671196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84400"/>
            <a:ext cx="27813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analysis of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SSresid is difference bw each observation and mean for its level of factor B, summed over all observations</a:t>
            </a:r>
          </a:p>
          <a:p>
            <a:pPr lvl="0"/>
            <a:r>
              <a:rPr/>
              <a:t>SStotal = SSA + SSB + SSresid</a:t>
            </a:r>
          </a:p>
          <a:p>
            <a:pPr lvl="0"/>
            <a:r>
              <a:rPr/>
              <a:t>SS can be turned into MS by dividing by appropriate df</a:t>
            </a:r>
          </a:p>
        </p:txBody>
      </p:sp>
      <p:pic>
        <p:nvPicPr>
          <p:cNvPr descr="images/clipboard-235775617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84400"/>
            <a:ext cx="27813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analysis of variance</a:t>
            </a:r>
          </a:p>
        </p:txBody>
      </p:sp>
      <p:pic>
        <p:nvPicPr>
          <p:cNvPr descr="images/clipboard-4491219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84300" y="609600"/>
            <a:ext cx="63246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null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 hypotheses tested on values of MS:</a:t>
            </a:r>
          </a:p>
          <a:p>
            <a:pPr lvl="0" indent="-342900" marL="342900">
              <a:buAutoNum type="arabicPeriod"/>
            </a:pPr>
            <a:r>
              <a:rPr/>
              <a:t>no effects of factor A</a:t>
            </a:r>
          </a:p>
          <a:p>
            <a:pPr lvl="0"/>
            <a:r>
              <a:rPr/>
              <a:t>Assuming A is fixed:</a:t>
            </a:r>
          </a:p>
          <a:p>
            <a:pPr lvl="0"/>
            <a:r>
              <a:rPr/>
              <a:t>Ho(A): µ1= µ2= µ3=…. µi= µ</a:t>
            </a:r>
          </a:p>
          <a:p>
            <a:pPr lvl="0"/>
            <a:r>
              <a:rPr/>
              <a:t>Same as in 1-factor ANOVA, using means from B factors nested within each - level of A</a:t>
            </a:r>
          </a:p>
          <a:p>
            <a:pPr lvl="0"/>
            <a:r>
              <a:rPr/>
              <a:t>(no difference in algal biomass across all levels of grazing: µnone= - µlow= µmed= µhigh)</a:t>
            </a:r>
          </a:p>
        </p:txBody>
      </p:sp>
      <p:pic>
        <p:nvPicPr>
          <p:cNvPr descr="images/clipboard-13106853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55800"/>
            <a:ext cx="2781300" cy="187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null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 hypotheses tested on values of MS:</a:t>
            </a:r>
          </a:p>
          <a:p>
            <a:pPr lvl="0" indent="-342900" marL="342900">
              <a:buAutoNum startAt="2" type="arabicPeriod"/>
            </a:pPr>
            <a:r>
              <a:rPr/>
              <a:t>No effects of factor B nested in A</a:t>
            </a:r>
          </a:p>
          <a:p>
            <a:pPr lvl="0"/>
            <a:r>
              <a:rPr/>
              <a:t>Assuming B is random:</a:t>
            </a:r>
          </a:p>
          <a:p>
            <a:pPr lvl="0"/>
            <a:r>
              <a:rPr/>
              <a:t>Ho(B): σβ2= 0 (no variance added due to differences between all possible - levels of B)</a:t>
            </a:r>
          </a:p>
          <a:p>
            <a:pPr lvl="0"/>
            <a:r>
              <a:rPr/>
              <a:t>(no variance added due to differences between patches)</a:t>
            </a:r>
          </a:p>
        </p:txBody>
      </p:sp>
      <p:pic>
        <p:nvPicPr>
          <p:cNvPr descr="images/clipboard-13106853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55800"/>
            <a:ext cx="2781300" cy="187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null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Conclusions?</a:t>
            </a:r>
          </a:p>
          <a:p>
            <a:pPr lvl="0" indent="0" marL="0">
              <a:buNone/>
            </a:pPr>
            <a:r>
              <a:rPr/>
              <a:t>“significant variation between replicate patches within each treatment, but no significant difference in amount of filamentous algae between treatments”</a:t>
            </a:r>
          </a:p>
        </p:txBody>
      </p:sp>
      <p:pic>
        <p:nvPicPr>
          <p:cNvPr descr="images/clipboard-359666969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701800"/>
            <a:ext cx="2781300" cy="237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unbalanced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Unequal sample sizes can be because of:</a:t>
            </a:r>
          </a:p>
          <a:p>
            <a:pPr lvl="0"/>
            <a:r>
              <a:rPr/>
              <a:t>uneven number of B levels within each A</a:t>
            </a:r>
          </a:p>
          <a:p>
            <a:pPr lvl="0"/>
            <a:r>
              <a:rPr/>
              <a:t>uneven number of replicates within each level of B</a:t>
            </a:r>
          </a:p>
          <a:p>
            <a:pPr lvl="0" indent="0" marL="0">
              <a:buNone/>
            </a:pPr>
            <a:r>
              <a:rPr/>
              <a:t>Not a problem, unless have unequal variance or large deviation from - normality</a:t>
            </a:r>
          </a:p>
        </p:txBody>
      </p:sp>
      <p:pic>
        <p:nvPicPr>
          <p:cNvPr descr="images/clipboard-305581347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641600"/>
            <a:ext cx="2781300" cy="50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 usual, we assume</a:t>
            </a:r>
          </a:p>
          <a:p>
            <a:pPr lvl="0"/>
            <a:r>
              <a:rPr/>
              <a:t>equal variance</a:t>
            </a:r>
          </a:p>
          <a:p>
            <a:pPr lvl="0"/>
            <a:r>
              <a:rPr/>
              <a:t>normality</a:t>
            </a:r>
          </a:p>
          <a:p>
            <a:pPr lvl="0"/>
            <a:r>
              <a:rPr/>
              <a:t>independence of observations</a:t>
            </a:r>
          </a:p>
          <a:p>
            <a:pPr lvl="0" indent="0" marL="0">
              <a:buNone/>
            </a:pPr>
            <a:r>
              <a:rPr/>
              <a:t>Equal variance + normality need to be assessed at both levels:</a:t>
            </a:r>
          </a:p>
          <a:p>
            <a:pPr lvl="0"/>
            <a:r>
              <a:rPr/>
              <a:t>Since means for each level of B within each A are used for the H-test about A, need to assess whether those means meet normality and equal variance</a:t>
            </a:r>
          </a:p>
          <a:p>
            <a:pPr lvl="0"/>
            <a:r>
              <a:rPr/>
              <a:t>Examine residuals for H-test about B</a:t>
            </a:r>
          </a:p>
          <a:p>
            <a:pPr lvl="0"/>
            <a:r>
              <a:rPr/>
              <a:t>Transformations can be used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13: Multifactor ANOVA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Multifactor ANOVA</a:t>
            </a:r>
          </a:p>
          <a:p>
            <a:pPr lvl="1"/>
            <a:r>
              <a:rPr/>
              <a:t>nested and factorial designs</a:t>
            </a:r>
          </a:p>
          <a:p>
            <a:pPr lvl="0"/>
            <a:r>
              <a:rPr/>
              <a:t>Nested design examples</a:t>
            </a:r>
          </a:p>
          <a:p>
            <a:pPr lvl="1"/>
            <a:r>
              <a:rPr/>
              <a:t>Factorial design examples</a:t>
            </a:r>
          </a:p>
          <a:p>
            <a:pPr lvl="1"/>
            <a:r>
              <a:rPr/>
              <a:t>Nested designs</a:t>
            </a:r>
          </a:p>
          <a:p>
            <a:pPr lvl="1"/>
            <a:r>
              <a:rPr/>
              <a:t>Linear model</a:t>
            </a:r>
          </a:p>
          <a:p>
            <a:pPr lvl="1"/>
            <a:r>
              <a:rPr/>
              <a:t>Analysis of variance</a:t>
            </a:r>
          </a:p>
          <a:p>
            <a:pPr lvl="1"/>
            <a:r>
              <a:rPr/>
              <a:t>Null hypotheses</a:t>
            </a:r>
          </a:p>
          <a:p>
            <a:pPr lvl="1"/>
            <a:r>
              <a:rPr/>
              <a:t>Unbalanced designs</a:t>
            </a:r>
          </a:p>
          <a:p>
            <a:pPr lvl="1"/>
            <a:r>
              <a:rPr/>
              <a:t>Assumptions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2 Factor or 2 Way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Often consider more than 1 factor (independent categorical variable):</a:t>
            </a:r>
          </a:p>
          <a:p>
            <a:pPr lvl="0"/>
            <a:r>
              <a:rPr/>
              <a:t>reduce unexplained variance</a:t>
            </a:r>
          </a:p>
          <a:p>
            <a:pPr lvl="0"/>
            <a:r>
              <a:rPr/>
              <a:t>look at interactions</a:t>
            </a:r>
          </a:p>
          <a:p>
            <a:pPr lvl="0" indent="0" marL="0">
              <a:buNone/>
            </a:pPr>
            <a:r>
              <a:rPr/>
              <a:t>2-factor designs (2-way ANOVA) very common in ecology</a:t>
            </a:r>
          </a:p>
          <a:p>
            <a:pPr lvl="0"/>
            <a:r>
              <a:rPr/>
              <a:t>Can have more factors (e.g., 3-way ANOVA)</a:t>
            </a:r>
          </a:p>
          <a:p>
            <a:pPr lvl="1"/>
            <a:r>
              <a:rPr/>
              <a:t>interpretation tricky…</a:t>
            </a:r>
          </a:p>
          <a:p>
            <a:pPr lvl="0" indent="0" marL="0">
              <a:buNone/>
            </a:pPr>
            <a:r>
              <a:rPr/>
              <a:t>Most multifactor designs: nested or factorial</a:t>
            </a:r>
          </a:p>
        </p:txBody>
      </p:sp>
      <p:pic>
        <p:nvPicPr>
          <p:cNvPr descr="images/clipboard-117386937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59500" y="660400"/>
            <a:ext cx="27051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and factorial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Consider two factors: A and B</a:t>
            </a:r>
          </a:p>
          <a:p>
            <a:pPr lvl="0"/>
            <a:r>
              <a:rPr/>
              <a:t>Nested/hierarchical: levels of B occur only in 1 level of A</a:t>
            </a:r>
          </a:p>
          <a:p>
            <a:pPr lvl="0"/>
            <a:r>
              <a:rPr/>
              <a:t>Factorial/crossed: every level of B in every level of A</a:t>
            </a:r>
          </a:p>
        </p:txBody>
      </p:sp>
      <p:pic>
        <p:nvPicPr>
          <p:cNvPr descr="images/clipboard-75801904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97600" y="660400"/>
            <a:ext cx="26289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and factorial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Nested Designs:</a:t>
            </a:r>
          </a:p>
          <a:p>
            <a:pPr lvl="0"/>
            <a:r>
              <a:rPr/>
              <a:t>Factor A usually fixed</a:t>
            </a:r>
          </a:p>
          <a:p>
            <a:pPr lvl="0"/>
            <a:r>
              <a:rPr/>
              <a:t>Factor B usually random</a:t>
            </a:r>
          </a:p>
        </p:txBody>
      </p:sp>
      <p:pic>
        <p:nvPicPr>
          <p:cNvPr descr="images/clipboard-31252566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616200"/>
            <a:ext cx="2781300" cy="54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and factorial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Factorial Designs:</a:t>
            </a:r>
          </a:p>
          <a:p>
            <a:pPr lvl="0"/>
            <a:r>
              <a:rPr/>
              <a:t>Both factors typically fixed (but not always)</a:t>
            </a:r>
          </a:p>
        </p:txBody>
      </p:sp>
      <p:pic>
        <p:nvPicPr>
          <p:cNvPr descr="images/clipboard-72364825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97100"/>
            <a:ext cx="2781300" cy="139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 on effects of enclosure size on limpet growth:</a:t>
            </a:r>
          </a:p>
          <a:p>
            <a:pPr lvl="0"/>
            <a:r>
              <a:rPr/>
              <a:t>2 enclosure sizes (factor A)</a:t>
            </a:r>
          </a:p>
          <a:p>
            <a:pPr lvl="0"/>
            <a:r>
              <a:rPr/>
              <a:t>5 replicate enclosures (factor B)</a:t>
            </a:r>
          </a:p>
          <a:p>
            <a:pPr lvl="0"/>
            <a:r>
              <a:rPr/>
              <a:t>5 replicate limpets per enclosure</a:t>
            </a:r>
          </a:p>
        </p:txBody>
      </p:sp>
      <p:pic>
        <p:nvPicPr>
          <p:cNvPr descr="images/clipboard-18679179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752600"/>
            <a:ext cx="2781300" cy="229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13: Nested designs: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 on reef fish recruitment: 5 sites (factor A) 6 transects at each site (factor B) replicate observations along each transect</a:t>
            </a:r>
          </a:p>
        </p:txBody>
      </p:sp>
      <p:pic>
        <p:nvPicPr>
          <p:cNvPr descr="images/clipboard-16217817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460500"/>
            <a:ext cx="27813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13 - Multifactor ANOVA</dc:title>
  <dc:creator>Bill Perry</dc:creator>
  <cp:keywords/>
  <dcterms:created xsi:type="dcterms:W3CDTF">2025-05-13T18:08:25Z</dcterms:created>
  <dcterms:modified xsi:type="dcterms:W3CDTF">2025-05-13T18:08:25Z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editor">
    <vt:lpwstr>visual</vt:lpwstr>
  </property>
  <property fmtid="{D5CDD505-2E9C-101B-9397-08002B2CF9AE}" pid="6" name="execute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oc-title">
    <vt:lpwstr>Table of contents</vt:lpwstr>
  </property>
</Properties>
</file>